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62" r:id="rId3"/>
    <p:sldId id="309" r:id="rId4"/>
    <p:sldId id="257" r:id="rId5"/>
    <p:sldId id="258" r:id="rId6"/>
    <p:sldId id="259" r:id="rId7"/>
    <p:sldId id="261" r:id="rId8"/>
    <p:sldId id="267" r:id="rId9"/>
    <p:sldId id="263" r:id="rId10"/>
    <p:sldId id="277" r:id="rId11"/>
    <p:sldId id="260" r:id="rId12"/>
    <p:sldId id="307" r:id="rId13"/>
    <p:sldId id="264" r:id="rId14"/>
    <p:sldId id="266" r:id="rId15"/>
    <p:sldId id="268" r:id="rId16"/>
    <p:sldId id="269" r:id="rId17"/>
    <p:sldId id="274" r:id="rId18"/>
    <p:sldId id="275" r:id="rId19"/>
    <p:sldId id="276" r:id="rId20"/>
    <p:sldId id="271" r:id="rId21"/>
    <p:sldId id="272" r:id="rId22"/>
    <p:sldId id="283" r:id="rId23"/>
    <p:sldId id="284" r:id="rId24"/>
    <p:sldId id="285" r:id="rId25"/>
    <p:sldId id="287" r:id="rId26"/>
    <p:sldId id="286" r:id="rId27"/>
    <p:sldId id="289" r:id="rId28"/>
    <p:sldId id="281" r:id="rId29"/>
    <p:sldId id="290" r:id="rId30"/>
    <p:sldId id="291" r:id="rId31"/>
    <p:sldId id="292" r:id="rId32"/>
    <p:sldId id="294" r:id="rId33"/>
    <p:sldId id="298" r:id="rId34"/>
    <p:sldId id="296" r:id="rId35"/>
    <p:sldId id="273" r:id="rId36"/>
    <p:sldId id="299" r:id="rId37"/>
    <p:sldId id="300" r:id="rId38"/>
    <p:sldId id="301" r:id="rId39"/>
    <p:sldId id="302" r:id="rId40"/>
    <p:sldId id="303" r:id="rId41"/>
    <p:sldId id="305" r:id="rId42"/>
    <p:sldId id="306" r:id="rId43"/>
    <p:sldId id="308" r:id="rId44"/>
    <p:sldId id="278" r:id="rId45"/>
    <p:sldId id="279" r:id="rId46"/>
    <p:sldId id="280" r:id="rId47"/>
    <p:sldId id="26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3CDF5-4BAA-4575-8149-15203A3959D6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57813-CF6F-4286-BF20-F7FC9E4B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28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DF29D-87A2-490B-9683-D862BE24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F6949-17DB-435C-9888-624E16ADC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059BB-0D7B-45E7-A257-B69B0D2D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66965-6F84-4BC2-84AC-F2DDA8EA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5A519-3D20-4E98-9A1F-1B00428B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4735-A48F-4DE5-90D0-21F30459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6B0AE-E935-4093-B202-D3BB7707F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AB74-0077-4140-9D34-3EB8C2F9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3F68-2A15-41CB-ACDB-3BC75345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FA2D2-9D67-48F4-90F9-BB3F4346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7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874A59-079D-461E-A61B-CF44A0AC8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DCD34-F7B5-45A3-93F7-83BE980C1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89855-1169-4D81-B50B-5790C3F0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E43B0-A2DF-4859-BA42-084011DF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7D849-D949-4413-A5EC-AC4C6B2C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DE1D-2939-445C-A63C-40AF4BE5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2ABF-CEDF-4153-A328-915511D50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0FEA-EE19-4306-973D-73F655708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052C0-DBD5-4ECD-AE21-67B2577E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18BBD-12A6-41C6-9BFC-7D2A208A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8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A82-C2A7-4B1A-9E9D-045A6A8B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18105-6FD1-4CF8-89F2-12E42D761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99417-1912-4B24-A4D3-4356E82EA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2F53A-F7A5-4BB6-B8EB-49929570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88CC-98B3-452B-9460-0354448F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7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13F4-5EFF-438E-B0FC-130D861B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D4E7-2C87-437E-B968-77845026C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C414D-7054-4ADB-A4B2-BE358BA8A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A9414-8002-46C9-811A-E7D1E926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9856A-EB43-4E45-B38E-8603F8B9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35455-72BA-42D8-8764-446EDEA3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7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9B3E7-C87B-4497-AEC6-EFF4364D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EE686-E2E6-4AD3-9551-F31C621EA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10ECB-00AB-4278-B154-F4984DAA3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BD17E-4D3B-4E9D-B97F-A9879B720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26861-5A53-4D9A-A44B-BAE50442B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069DEF-CC4F-46F0-A3CE-661854AD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F4A4CF-DFA0-489D-8A56-AFE6049B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FC822-5F6E-4E23-A46B-31835777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4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ED6C-D71F-4FFC-9D05-00E2DF25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7C832-FD10-401B-AB60-35FA5F88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506F2-BBA9-41FD-BF2B-2B7EAABC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0525D-E5A1-45EF-988F-4976C522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B60B2-16C6-47AC-AE96-4BA0237F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4B0AB-85C5-47EF-BF05-C5503840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43C2-C587-4FF2-81DA-59DD3152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8BDD-40AC-4F6A-BFA7-D108EA10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EF395-583F-46A8-9E10-3ABA459E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9DA05-7827-4366-9CF6-570B8195D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5779A-40DC-4EF2-B94B-0DF5053E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BCB28-B484-41A3-91A9-EF3549AE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0E362-A025-4F21-8A77-18B4A700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2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D6BD-121C-49D3-B1C9-28B34ACA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26CF8-B746-44A1-8780-A743453E5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2C47E-5AF5-4403-84D0-7F5DFC37F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AF523-B082-49B6-AA9A-C841FEB3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ECEE0-0A03-4C93-8486-DCF93D5A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2CC7C-CD67-41DB-8CE3-50FBC593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4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EDA0A7-0245-4DB8-9720-D751D952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082FC-FE20-40E3-8716-2FF9E13C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BE177-3DFA-4A21-B791-BC271FD9F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53EDA-DC88-4F61-A6CD-3ACC8AD269B2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71371-7930-4EF5-87EF-3104A3EB2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CC95-B1A2-474B-A709-78CE1BE40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0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3.em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2.emf"/><Relationship Id="rId4" Type="http://schemas.openxmlformats.org/officeDocument/2006/relationships/image" Target="../media/image3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D07D6-DB0C-453A-A0C4-5BA831E32271}"/>
                  </a:ext>
                </a:extLst>
              </p:cNvPr>
              <p:cNvSpPr txBox="1"/>
              <p:nvPr/>
            </p:nvSpPr>
            <p:spPr>
              <a:xfrm>
                <a:off x="482870" y="1634417"/>
                <a:ext cx="11061554" cy="4429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Salto de fase: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400" i="1" dirty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begChr m:val="{"/>
                        <m:endChr m:val="}"/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pt-B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Salto de </a:t>
                </a:r>
                <a:r>
                  <a:rPr lang="en-US" sz="2400" dirty="0" err="1"/>
                  <a:t>frequência</a:t>
                </a:r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 + </m:t>
                                    </m:r>
                                    <m:sSub>
                                      <m:sSubPr>
                                        <m:ctrlPr>
                                          <a:rPr lang="en-US" sz="2400" i="1" dirty="0" err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 err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400" i="1" dirty="0" err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>
                                  <m:sSubPr>
                                    <m:ctrlP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pt-B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Salto de magnitude: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400" i="1" dirty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begChr m:val="{"/>
                        <m:endChr m:val="}"/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pt-B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Geral</a:t>
                </a:r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fr-FR" sz="2400" i="1" dirty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begChr m:val="{"/>
                        <m:endChr m:val="}"/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>
                                  <m:sSubPr>
                                    <m:ctrlPr>
                                      <a:rPr lang="en-US" sz="2400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err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 dirty="0" err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d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pt-B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Saltos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Afundamento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duração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D07D6-DB0C-453A-A0C4-5BA831E32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0" y="1634417"/>
                <a:ext cx="11061554" cy="4429418"/>
              </a:xfrm>
              <a:prstGeom prst="rect">
                <a:avLst/>
              </a:prstGeom>
              <a:blipFill>
                <a:blip r:embed="rId2"/>
                <a:stretch>
                  <a:fillRect l="-716" b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7274B63-7CAB-458D-AA94-2B24EAE9873E}"/>
              </a:ext>
            </a:extLst>
          </p:cNvPr>
          <p:cNvSpPr txBox="1">
            <a:spLocks/>
          </p:cNvSpPr>
          <p:nvPr/>
        </p:nvSpPr>
        <p:spPr>
          <a:xfrm>
            <a:off x="838200" y="308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Modelos de sinais com saltos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88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989E-00E5-4303-BD8A-109ADB87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SALTO DE FREQUÊNCIA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524279-2F84-4093-B8B9-A123A05A74BE}"/>
                  </a:ext>
                </a:extLst>
              </p:cNvPr>
              <p:cNvSpPr txBox="1"/>
              <p:nvPr/>
            </p:nvSpPr>
            <p:spPr>
              <a:xfrm>
                <a:off x="2777784" y="2070516"/>
                <a:ext cx="6098344" cy="717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524279-2F84-4093-B8B9-A123A05A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784" y="2070516"/>
                <a:ext cx="6098344" cy="717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6A90B-DF0B-4806-9D0E-473FFDAB7F31}"/>
                  </a:ext>
                </a:extLst>
              </p:cNvPr>
              <p:cNvSpPr txBox="1"/>
              <p:nvPr/>
            </p:nvSpPr>
            <p:spPr>
              <a:xfrm>
                <a:off x="3046828" y="3429000"/>
                <a:ext cx="60983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pt-BR" sz="2400" dirty="0"/>
                  <a:t>A partir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dirty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2400" dirty="0"/>
                  <a:t> estimado, obter estimativas para os parâmetros de interesse.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6A90B-DF0B-4806-9D0E-473FFDAB7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828" y="3429000"/>
                <a:ext cx="6098344" cy="1200329"/>
              </a:xfrm>
              <a:prstGeom prst="rect">
                <a:avLst/>
              </a:prstGeom>
              <a:blipFill>
                <a:blip r:embed="rId3"/>
                <a:stretch>
                  <a:fillRect t="-408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56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B493-E9D1-4A9D-A74E-A059F538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Estimadores de Frequência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510432-A102-41F7-B29A-40DC0E9A1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333249"/>
                <a:ext cx="11105270" cy="496267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BR" dirty="0"/>
                  <a:t>“Diretos”</a:t>
                </a:r>
              </a:p>
              <a:p>
                <a:pPr lvl="1"/>
                <a:r>
                  <a:rPr lang="pt-BR" sz="2800" dirty="0"/>
                  <a:t>Ignora 5% das amostras próximas a cada borda ( até o índice b)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pt-BR" sz="2800" dirty="0"/>
                  <a:t>, </a:t>
                </a:r>
                <a14:m>
                  <m:oMath xmlns:m="http://schemas.openxmlformats.org/officeDocument/2006/math">
                    <m:r>
                      <a:rPr lang="pt-BR" sz="28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pt-BR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pt-BR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2800" b="0" i="1" dirty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sz="28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8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28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28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8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pt-BR" sz="2800" dirty="0"/>
              </a:p>
              <a:p>
                <a:r>
                  <a:rPr lang="pt-BR" dirty="0"/>
                  <a:t>EF1: </a:t>
                </a:r>
              </a:p>
              <a:p>
                <a:pPr lvl="1"/>
                <a:r>
                  <a:rPr lang="pt-BR" sz="2800" dirty="0"/>
                  <a:t>fi = gradient(Psi); </a:t>
                </a:r>
              </a:p>
              <a:p>
                <a:r>
                  <a:rPr lang="pt-BR" dirty="0"/>
                  <a:t>EF2</a:t>
                </a:r>
              </a:p>
              <a:p>
                <a:pPr lvl="1"/>
                <a:r>
                  <a:rPr lang="pt-BR" sz="2800" dirty="0"/>
                  <a:t>fi compensado pela magnitude</a:t>
                </a:r>
              </a:p>
              <a:p>
                <a:pPr lvl="1"/>
                <a:r>
                  <a:rPr lang="en-US" sz="2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f_u</a:t>
                </a:r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= </a:t>
                </a:r>
                <a:r>
                  <a:rPr lang="en-US" sz="2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f_i</a:t>
                </a:r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.*az./median(</a:t>
                </a:r>
                <a:r>
                  <a:rPr lang="en-US" sz="2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az</a:t>
                </a:r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);</a:t>
                </a:r>
                <a:endParaRPr lang="pt-BR" sz="2800" dirty="0"/>
              </a:p>
              <a:p>
                <a:r>
                  <a:rPr lang="pt-BR" dirty="0"/>
                  <a:t>EF3</a:t>
                </a:r>
              </a:p>
              <a:p>
                <a:pPr lvl="1"/>
                <a:r>
                  <a:rPr lang="pt-BR" sz="2800" dirty="0"/>
                  <a:t>fi compensado pela magnitude</a:t>
                </a:r>
              </a:p>
              <a:p>
                <a:pPr lvl="1"/>
                <a:r>
                  <a:rPr lang="pt-BR" sz="2800" dirty="0"/>
                  <a:t>Ignora também 10% das amostras próximas ao salto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510432-A102-41F7-B29A-40DC0E9A1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333249"/>
                <a:ext cx="11105270" cy="4962673"/>
              </a:xfrm>
              <a:blipFill>
                <a:blip r:embed="rId2"/>
                <a:stretch>
                  <a:fillRect l="-1153" t="-2088" b="-16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2D9670-BC2E-455D-A220-28B38AACC66E}"/>
                  </a:ext>
                </a:extLst>
              </p:cNvPr>
              <p:cNvSpPr txBox="1"/>
              <p:nvPr/>
            </p:nvSpPr>
            <p:spPr>
              <a:xfrm>
                <a:off x="7836291" y="3083745"/>
                <a:ext cx="2995832" cy="1022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800" i="1" dirty="0">
                        <a:latin typeface="Cambria Math" panose="02040503050406030204" pitchFamily="18" charset="0"/>
                      </a:rPr>
                      <m:t> – </m:t>
                    </m:r>
                    <m:acc>
                      <m:accPr>
                        <m:chr m:val="̂"/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800" dirty="0"/>
                  <a:t> </a:t>
                </a:r>
              </a:p>
              <a:p>
                <a:pPr lvl="1"/>
                <a:r>
                  <a:rPr lang="pt-BR" sz="2800" dirty="0"/>
                  <a:t>ri = gradient(fi)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2D9670-BC2E-455D-A220-28B38AAC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291" y="3083745"/>
                <a:ext cx="2995832" cy="1022780"/>
              </a:xfrm>
              <a:prstGeom prst="rect">
                <a:avLst/>
              </a:prstGeom>
              <a:blipFill>
                <a:blip r:embed="rId3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03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B493-E9D1-4A9D-A74E-A059F538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Estimadores de Frequência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57ABE1-4C4F-46F0-B9E1-6C1B0D024D61}"/>
                  </a:ext>
                </a:extLst>
              </p:cNvPr>
              <p:cNvSpPr txBox="1"/>
              <p:nvPr/>
            </p:nvSpPr>
            <p:spPr>
              <a:xfrm>
                <a:off x="1041010" y="1690688"/>
                <a:ext cx="10312790" cy="5293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dirty="0"/>
                  <a:t>Com filtragem PATV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EF4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2000" dirty="0"/>
                  <a:t> para minimizar FE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Aproxima Psi por uma reta (d=1) com um salto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Psi_i = p + x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f_i = gradient(Psi_i)</a:t>
                </a:r>
              </a:p>
              <a:p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f1 = median(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f_i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(1:tau_n));</a:t>
                </a:r>
              </a:p>
              <a:p>
                <a:r>
                  <a:rPr lang="da-DK" sz="20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f2 = median(f_i((tau_n+1):end));</a:t>
                </a:r>
                <a:endParaRPr lang="en-US" sz="20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endParaRPr lang="pt-B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EF5: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2000" dirty="0"/>
                  <a:t> para minimizar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pt-B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D = 0;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EF6: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2000" dirty="0"/>
                  <a:t> para minimizar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pt-B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D = 1;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57ABE1-4C4F-46F0-B9E1-6C1B0D02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10" y="1690688"/>
                <a:ext cx="10312790" cy="5293757"/>
              </a:xfrm>
              <a:prstGeom prst="rect">
                <a:avLst/>
              </a:prstGeom>
              <a:blipFill>
                <a:blip r:embed="rId2"/>
                <a:stretch>
                  <a:fillRect l="-65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06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553E-2126-4A0B-81C3-6188660B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Media x mediana – ex: salto frequencia EF1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CEFD8D-9020-4935-8007-50FF43FF0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8" y="1614608"/>
            <a:ext cx="4246699" cy="31850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55785-0A1F-43BB-8305-6DD13513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7" y="1614608"/>
            <a:ext cx="4246699" cy="3185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E684A-530F-4156-8F1A-7EEC3A04C8BD}"/>
              </a:ext>
            </a:extLst>
          </p:cNvPr>
          <p:cNvSpPr txBox="1"/>
          <p:nvPr/>
        </p:nvSpPr>
        <p:spPr>
          <a:xfrm>
            <a:off x="694507" y="5058726"/>
            <a:ext cx="730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Objetivo: otimizar os estimadores para medição durante salto de frequência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A30DC-AC94-4C19-BAA6-389E1A908B93}"/>
              </a:ext>
            </a:extLst>
          </p:cNvPr>
          <p:cNvSpPr txBox="1"/>
          <p:nvPr/>
        </p:nvSpPr>
        <p:spPr>
          <a:xfrm>
            <a:off x="8593616" y="1858666"/>
            <a:ext cx="32795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estimação de fr pela mediana pode ser deteriorada pela distorção na distribuição do sinal de fi, que pode assumir uma forma assimétrica. Isso torna também o estimador muito sensível a presença de ruído gaussiano.</a:t>
            </a:r>
          </a:p>
          <a:p>
            <a:endParaRPr lang="pt-BR" dirty="0"/>
          </a:p>
          <a:p>
            <a:r>
              <a:rPr lang="pt-BR" dirty="0"/>
              <a:t>Para minimizar esse efeito, iremos estimar fr a partir dos parâmetros f1 e kf, dada uma definição apropriada.</a:t>
            </a:r>
          </a:p>
          <a:p>
            <a:endParaRPr lang="pt-BR" dirty="0"/>
          </a:p>
          <a:p>
            <a:r>
              <a:rPr lang="pt-BR" dirty="0"/>
              <a:t>O mesmo pode ocorrer para f1, vamos avaliar caso a caso.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6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7AB3-043A-4166-AB7F-F6849B47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Media vs mediana para salto de frequencia</a:t>
            </a:r>
            <a:br>
              <a:rPr lang="pt-BR" dirty="0"/>
            </a:br>
            <a:r>
              <a:rPr lang="pt-BR" dirty="0"/>
              <a:t>EF1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8C1C96-BE59-431F-AE8F-0E5E23D1232F}"/>
                  </a:ext>
                </a:extLst>
              </p:cNvPr>
              <p:cNvSpPr txBox="1"/>
              <p:nvPr/>
            </p:nvSpPr>
            <p:spPr>
              <a:xfrm>
                <a:off x="838200" y="2063485"/>
                <a:ext cx="6098344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Avaliação do </a:t>
                </a:r>
                <a:r>
                  <a:rPr lang="en-US" dirty="0" err="1"/>
                  <a:t>efeito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FE de se </a:t>
                </a:r>
                <a:r>
                  <a:rPr lang="en-US" dirty="0" err="1"/>
                  <a:t>medir</a:t>
                </a:r>
                <a:r>
                  <a:rPr lang="en-US" dirty="0"/>
                  <a:t> f1 e f2 pela media ou pela </a:t>
                </a:r>
                <a:r>
                  <a:rPr lang="en-US" dirty="0" err="1"/>
                  <a:t>mediana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EF1 </a:t>
                </a:r>
                <a:r>
                  <a:rPr lang="en-US" dirty="0" err="1"/>
                  <a:t>funciona</a:t>
                </a:r>
                <a:r>
                  <a:rPr lang="en-US" dirty="0"/>
                  <a:t> </a:t>
                </a:r>
                <a:r>
                  <a:rPr lang="en-US" dirty="0" err="1"/>
                  <a:t>melhor</a:t>
                </a:r>
                <a:r>
                  <a:rPr lang="en-US" dirty="0"/>
                  <a:t> com a </a:t>
                </a:r>
                <a:r>
                  <a:rPr lang="en-US" dirty="0" err="1"/>
                  <a:t>média</a:t>
                </a:r>
                <a:r>
                  <a:rPr lang="en-US" dirty="0"/>
                  <a:t>, por </a:t>
                </a:r>
                <a:r>
                  <a:rPr lang="en-US" dirty="0" err="1"/>
                  <a:t>ter</a:t>
                </a:r>
                <a:r>
                  <a:rPr lang="en-US" dirty="0"/>
                  <a:t> </a:t>
                </a:r>
                <a:r>
                  <a:rPr lang="en-US" dirty="0" err="1"/>
                  <a:t>menor</a:t>
                </a:r>
                <a:r>
                  <a:rPr lang="en-US" dirty="0"/>
                  <a:t> </a:t>
                </a:r>
                <a:r>
                  <a:rPr lang="en-US" dirty="0" err="1"/>
                  <a:t>variabilidade</a:t>
                </a:r>
                <a:r>
                  <a:rPr lang="en-US" dirty="0"/>
                  <a:t>, </a:t>
                </a:r>
                <a:r>
                  <a:rPr lang="en-US" dirty="0" err="1"/>
                  <a:t>apesar</a:t>
                </a:r>
                <a:r>
                  <a:rPr lang="en-US" dirty="0"/>
                  <a:t> de </a:t>
                </a:r>
                <a:r>
                  <a:rPr lang="en-US" dirty="0" err="1"/>
                  <a:t>ter</a:t>
                </a:r>
                <a:r>
                  <a:rPr lang="en-US" dirty="0"/>
                  <a:t> um valor </a:t>
                </a:r>
                <a:r>
                  <a:rPr lang="en-US" dirty="0" err="1"/>
                  <a:t>médio</a:t>
                </a:r>
                <a:r>
                  <a:rPr lang="en-US" dirty="0"/>
                  <a:t> </a:t>
                </a:r>
                <a:r>
                  <a:rPr lang="en-US" dirty="0" err="1"/>
                  <a:t>maior</a:t>
                </a:r>
                <a:r>
                  <a:rPr lang="en-US" dirty="0"/>
                  <a:t>. A </a:t>
                </a:r>
                <a:r>
                  <a:rPr lang="en-US" dirty="0" err="1"/>
                  <a:t>variação</a:t>
                </a:r>
                <a:r>
                  <a:rPr lang="en-US" dirty="0"/>
                  <a:t> se </a:t>
                </a:r>
                <a:r>
                  <a:rPr lang="en-US" dirty="0" err="1"/>
                  <a:t>reduz</a:t>
                </a:r>
                <a:r>
                  <a:rPr lang="en-US" dirty="0"/>
                  <a:t> </a:t>
                </a:r>
                <a:r>
                  <a:rPr lang="en-US" dirty="0" err="1"/>
                  <a:t>ao</a:t>
                </a:r>
                <a:r>
                  <a:rPr lang="en-US" dirty="0"/>
                  <a:t> </a:t>
                </a:r>
                <a:r>
                  <a:rPr lang="en-US" dirty="0" err="1"/>
                  <a:t>determinar</a:t>
                </a:r>
                <a:r>
                  <a:rPr lang="en-US" dirty="0"/>
                  <a:t> o valor de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Ex:</a:t>
                </a:r>
              </a:p>
              <a:p>
                <a:endParaRPr lang="en-US" dirty="0"/>
              </a:p>
              <a:p>
                <a:r>
                  <a:rPr lang="en-US" dirty="0"/>
                  <a:t>Para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0014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8C1C96-BE59-431F-AE8F-0E5E23D12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3485"/>
                <a:ext cx="6098344" cy="3693319"/>
              </a:xfrm>
              <a:prstGeom prst="rect">
                <a:avLst/>
              </a:prstGeom>
              <a:blipFill>
                <a:blip r:embed="rId2"/>
                <a:stretch>
                  <a:fillRect l="-900" t="-825" r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A9A0982-28FC-49F7-B70B-D41D8798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60" y="1690688"/>
            <a:ext cx="5339497" cy="4004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61FC3-64DD-4C52-B049-88F0E0616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630" y="4001259"/>
            <a:ext cx="409194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7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E51D-BB99-4541-B6BC-B1871B03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E802-C475-4A74-9304-DE7A54DAB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9B3CA-7FCD-4C10-9C4B-3DB5D5B66B92}"/>
              </a:ext>
            </a:extLst>
          </p:cNvPr>
          <p:cNvSpPr txBox="1"/>
          <p:nvPr/>
        </p:nvSpPr>
        <p:spPr>
          <a:xfrm>
            <a:off x="728003" y="2372975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EF2 é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robusta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ruído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tomando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f1 e f2 pela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mediana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96D20-186C-4BF5-B673-B9712361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79" y="2140483"/>
            <a:ext cx="5387927" cy="40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25C-AC44-4577-8AF1-E3BCF184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EF3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3EEAB-5836-466B-A80B-892046ED3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FF0A4-5290-45CD-8EF0-80093CE01BDC}"/>
              </a:ext>
            </a:extLst>
          </p:cNvPr>
          <p:cNvSpPr txBox="1"/>
          <p:nvPr/>
        </p:nvSpPr>
        <p:spPr>
          <a:xfrm>
            <a:off x="838200" y="242288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Com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pela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definicao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resposta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pela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mediana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 pela media é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bem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semelhante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Deixamos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implementação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com a media.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89D96-2F72-49F3-B8E7-9BF39421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48" y="1686683"/>
            <a:ext cx="6030654" cy="45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B717E2-CF71-41F3-8477-3B3A273F90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Escolha de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– EF4</a:t>
                </a:r>
                <a:endParaRPr lang="en-US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B717E2-CF71-41F3-8477-3B3A273F9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9BF88E-12CC-4F24-928D-95CDABC33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6985"/>
                <a:ext cx="5520397" cy="4786190"/>
              </a:xfrm>
            </p:spPr>
            <p:txBody>
              <a:bodyPr/>
              <a:lstStyle/>
              <a:p>
                <a:r>
                  <a:rPr lang="pt-BR" dirty="0"/>
                  <a:t>Cada ponto: 300 rodadas</a:t>
                </a:r>
              </a:p>
              <a:p>
                <a:r>
                  <a:rPr lang="pt-BR" dirty="0"/>
                  <a:t>f1 = Mediana: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 = 1,2 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=0,037 Hz,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=0,3</m:t>
                    </m:r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9BF88E-12CC-4F24-928D-95CDABC33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6985"/>
                <a:ext cx="5520397" cy="4786190"/>
              </a:xfrm>
              <a:blipFill>
                <a:blip r:embed="rId3"/>
                <a:stretch>
                  <a:fillRect l="-1989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2C3196-E186-4108-9B0D-0501A89610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2185" y="1825625"/>
                <a:ext cx="5520397" cy="47861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f1 = Média: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 = 6,5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=0,367 Hz,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=0,29</m:t>
                    </m:r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2C3196-E186-4108-9B0D-0501A8961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85" y="1825625"/>
                <a:ext cx="5520397" cy="4786190"/>
              </a:xfrm>
              <a:prstGeom prst="rect">
                <a:avLst/>
              </a:prstGeom>
              <a:blipFill>
                <a:blip r:embed="rId4"/>
                <a:stretch>
                  <a:fillRect l="-1987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521793A-D0C4-4343-B982-561AA322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223" y="2611315"/>
            <a:ext cx="53340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3D660-E396-4245-BF13-D90DE339C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5" y="26113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7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E7C0-62C1-4C18-AAF7-8174E471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0AAF0-C437-4A80-82DC-6A8E9EF2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83" y="2746301"/>
            <a:ext cx="5154018" cy="3865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93AAC-EFA9-4A37-8A20-CE139A21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50" y="267880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0944B1-0D03-4221-8CD1-CBA2C1FC1D9A}"/>
                  </a:ext>
                </a:extLst>
              </p:cNvPr>
              <p:cNvSpPr txBox="1"/>
              <p:nvPr/>
            </p:nvSpPr>
            <p:spPr>
              <a:xfrm>
                <a:off x="1065628" y="1444731"/>
                <a:ext cx="9684948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O desvio padrão de ambas as opções é semelhante.</a:t>
                </a:r>
              </a:p>
              <a:p>
                <a:r>
                  <a:rPr lang="pt-BR" dirty="0"/>
                  <a:t>Poderiamos escolher f1= mediana 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= 1,2 para minimizar o erro médio, mas não significativamente.</a:t>
                </a:r>
              </a:p>
              <a:p>
                <a:endParaRPr lang="pt-BR" dirty="0"/>
              </a:p>
              <a:p>
                <a:r>
                  <a:rPr lang="pt-BR" dirty="0"/>
                  <a:t>Por outro lado, dado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conhecido, temos:</a:t>
                </a:r>
              </a:p>
              <a:p>
                <a:r>
                  <a:rPr lang="pt-BR" dirty="0"/>
                  <a:t>	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pela mediana ~ 0,02			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pela média = 2,4x10-4 </a:t>
                </a:r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0944B1-0D03-4221-8CD1-CBA2C1FC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8" y="1444731"/>
                <a:ext cx="9684948" cy="1477328"/>
              </a:xfrm>
              <a:prstGeom prst="rect">
                <a:avLst/>
              </a:prstGeom>
              <a:blipFill>
                <a:blip r:embed="rId4"/>
                <a:stretch>
                  <a:fillRect l="-566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51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661-D537-4C90-8735-B435D112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3F831-369E-4D41-8D6F-BBD4E4F22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8137"/>
                <a:ext cx="6941234" cy="486452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Escolhendo-se f1 pela mediana e lambda = 6,5, temos um estimador que implementa o melhor de cada opção.</a:t>
                </a:r>
              </a:p>
              <a:p>
                <a:r>
                  <a:rPr lang="pt-BR" dirty="0"/>
                  <a:t>f1 = Mediana: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 = 6,5 -&gt;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=0,038</m:t>
                    </m:r>
                  </m:oMath>
                </a14:m>
                <a:r>
                  <a:rPr lang="pt-BR" dirty="0"/>
                  <a:t> Hz,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=0,29</m:t>
                    </m:r>
                  </m:oMath>
                </a14:m>
                <a:endParaRPr lang="pt-BR" dirty="0"/>
              </a:p>
              <a:p>
                <a:r>
                  <a:rPr lang="pt-BR" dirty="0"/>
                  <a:t>Dados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temos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=2,4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pt-BR" dirty="0"/>
                  <a:t> [Hz]</a:t>
                </a:r>
              </a:p>
              <a:p>
                <a:pPr marL="0" indent="0">
                  <a:buNone/>
                </a:pPr>
                <a:r>
                  <a:rPr lang="pt-BR" dirty="0"/>
                  <a:t>(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,0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)</a:t>
                </a:r>
              </a:p>
              <a:p>
                <a:r>
                  <a:rPr lang="pt-BR" dirty="0"/>
                  <a:t>Portanto com a possibilidade de uma estimação de frequência muito mais precisa, se houver uma estimativa acurada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  <a:p>
                <a:r>
                  <a:rPr lang="en-US" dirty="0" err="1"/>
                  <a:t>Além</a:t>
                </a:r>
                <a:r>
                  <a:rPr lang="en-US" dirty="0"/>
                  <a:t> </a:t>
                </a:r>
                <a:r>
                  <a:rPr lang="en-US" dirty="0" err="1"/>
                  <a:t>disso</a:t>
                </a:r>
                <a:r>
                  <a:rPr lang="en-US" dirty="0"/>
                  <a:t>, a </a:t>
                </a:r>
                <a:r>
                  <a:rPr lang="en-US" dirty="0" err="1"/>
                  <a:t>estimação</a:t>
                </a:r>
                <a:r>
                  <a:rPr lang="en-US" dirty="0"/>
                  <a:t> pela </a:t>
                </a:r>
                <a:r>
                  <a:rPr lang="en-US" dirty="0" err="1"/>
                  <a:t>mediana</a:t>
                </a:r>
                <a:r>
                  <a:rPr lang="en-US" dirty="0"/>
                  <a:t> é </a:t>
                </a:r>
                <a:r>
                  <a:rPr lang="en-US" dirty="0" err="1"/>
                  <a:t>mais</a:t>
                </a:r>
                <a:r>
                  <a:rPr lang="en-US" dirty="0"/>
                  <a:t> </a:t>
                </a:r>
                <a:r>
                  <a:rPr lang="en-US" dirty="0" err="1"/>
                  <a:t>robusta</a:t>
                </a:r>
                <a:r>
                  <a:rPr lang="en-US" dirty="0"/>
                  <a:t> </a:t>
                </a:r>
                <a:r>
                  <a:rPr lang="en-US" dirty="0" err="1"/>
                  <a:t>ao</a:t>
                </a:r>
                <a:r>
                  <a:rPr lang="en-US" dirty="0"/>
                  <a:t> </a:t>
                </a:r>
                <a:r>
                  <a:rPr lang="en-US" dirty="0" err="1"/>
                  <a:t>rúído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Limitação</a:t>
                </a:r>
                <a:r>
                  <a:rPr lang="en-US" dirty="0"/>
                  <a:t> </a:t>
                </a:r>
                <a:r>
                  <a:rPr lang="en-US" dirty="0" err="1"/>
                  <a:t>importante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~0</m:t>
                    </m:r>
                  </m:oMath>
                </a14:m>
                <a:r>
                  <a:rPr lang="en-US" dirty="0"/>
                  <a:t>, pois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é </a:t>
                </a:r>
                <a:r>
                  <a:rPr lang="en-US" dirty="0" err="1"/>
                  <a:t>aproximada</a:t>
                </a:r>
                <a:r>
                  <a:rPr lang="en-US" dirty="0"/>
                  <a:t> por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reta</a:t>
                </a:r>
                <a:r>
                  <a:rPr lang="en-US" dirty="0"/>
                  <a:t> </a:t>
                </a:r>
                <a:r>
                  <a:rPr lang="en-US" dirty="0" err="1"/>
                  <a:t>única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3F831-369E-4D41-8D6F-BBD4E4F22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8137"/>
                <a:ext cx="6941234" cy="4864528"/>
              </a:xfrm>
              <a:blipFill>
                <a:blip r:embed="rId2"/>
                <a:stretch>
                  <a:fillRect l="-1406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17AD4D6-841E-4F0A-96A2-3E2AD707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036" y="1690688"/>
            <a:ext cx="4284784" cy="32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7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8A42-4BE5-4D7B-94F0-DFFC4AC3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PMU como medidor de frequência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B110-A71D-4695-9CC8-029F835D7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8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pt-BR" dirty="0"/>
              <a:t>Amostra sinais no tempo n: x[n]</a:t>
            </a:r>
          </a:p>
          <a:p>
            <a:r>
              <a:rPr lang="pt-BR" dirty="0"/>
              <a:t>Reporta valores escalares F[k] no tempo k, a uma taxa de relato fps</a:t>
            </a:r>
          </a:p>
          <a:p>
            <a:r>
              <a:rPr lang="pt-BR" dirty="0"/>
              <a:t>Fi: F[k] vs fi[n]</a:t>
            </a:r>
          </a:p>
          <a:p>
            <a:r>
              <a:rPr lang="pt-BR" dirty="0"/>
              <a:t>F[k] = Frede??</a:t>
            </a:r>
          </a:p>
          <a:p>
            <a:r>
              <a:rPr lang="pt-BR" dirty="0"/>
              <a:t>Variações na fase inicial são todas percebidas como variações na frequência F[k]</a:t>
            </a:r>
          </a:p>
          <a:p>
            <a:r>
              <a:rPr lang="pt-BR" dirty="0"/>
              <a:t>Afundamentos de tensão na rede causam operação indevida de proteções baseadas na variação de F[k]</a:t>
            </a:r>
          </a:p>
          <a:p>
            <a:r>
              <a:rPr lang="pt-BR" dirty="0"/>
              <a:t>Obtendo-se maior riqueza de informações sobre o sinal x[n], podemos avaliar estimadores robustos a afundamentos</a:t>
            </a:r>
          </a:p>
          <a:p>
            <a:r>
              <a:rPr lang="pt-BR" dirty="0"/>
              <a:t>FOCO: avaliação de calibradores em laboratório</a:t>
            </a:r>
          </a:p>
          <a:p>
            <a:r>
              <a:rPr lang="pt-BR" dirty="0"/>
              <a:t>Há potencial de aplicação em outros instrumentos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2916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C6C0-59FB-4847-9AD2-6DC1AC86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EF5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09723-1D7B-4C24-B301-FC0ED97F7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901418" cy="43182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Modificação de EF4 para poder estimar f_1 e k_f</a:t>
                </a:r>
              </a:p>
              <a:p>
                <a:r>
                  <a:rPr lang="pt-BR" dirty="0"/>
                  <a:t>Otimizado para min FE1</a:t>
                </a:r>
              </a:p>
              <a:p>
                <a:r>
                  <a:rPr lang="pt-BR" dirty="0"/>
                  <a:t>Aproxima f_i[n] por curvas constantes (d = 0)</a:t>
                </a:r>
              </a:p>
              <a:p>
                <a:r>
                  <a:rPr lang="pt-BR" dirty="0"/>
                  <a:t>Escolha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para estimação de f_1 e k_f: 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= 0,5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0,03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0,06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09723-1D7B-4C24-B301-FC0ED97F7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901418" cy="4318249"/>
              </a:xfrm>
              <a:blipFill>
                <a:blip r:embed="rId2"/>
                <a:stretch>
                  <a:fillRect l="-2239" t="-3103" r="-4104" b="-2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78CD196-A962-4989-9DC8-2CBCAFDBA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55" y="1432111"/>
            <a:ext cx="5757666" cy="43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38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9436-6BAA-43B6-87DB-CAC0D9EC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68F8934-A60F-4E56-977D-8D712AE1A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52778" cy="40546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Modificação de EF4 para poder estimar f_1 e k_f</a:t>
                </a:r>
              </a:p>
              <a:p>
                <a:r>
                  <a:rPr lang="pt-BR" dirty="0"/>
                  <a:t>Aproxima f_i[n] por retas (d = 1)</a:t>
                </a:r>
              </a:p>
              <a:p>
                <a:r>
                  <a:rPr lang="pt-BR" dirty="0"/>
                  <a:t>Escolha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para estimação de f_1 e k_f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1,5</m:t>
                    </m:r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𝐹𝐸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1) = 0,001</m:t>
                    </m:r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𝐹𝐸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1) = 0,09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68F8934-A60F-4E56-977D-8D712AE1A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52778" cy="4054671"/>
              </a:xfrm>
              <a:blipFill>
                <a:blip r:embed="rId2"/>
                <a:stretch>
                  <a:fillRect l="-2521" t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030A0A5-5EAA-4647-9EE1-EB349FC83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58" y="880295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0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B19345-1273-4E7E-B263-C14170E4DC39}"/>
                  </a:ext>
                </a:extLst>
              </p:cNvPr>
              <p:cNvSpPr txBox="1"/>
              <p:nvPr/>
            </p:nvSpPr>
            <p:spPr>
              <a:xfrm>
                <a:off x="838200" y="1509156"/>
                <a:ext cx="22243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𝐹𝐸</m:t>
                      </m:r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B19345-1273-4E7E-B263-C14170E4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9156"/>
                <a:ext cx="22243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4C633DA4-0956-47BF-9113-C5F4E86B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da fase inicial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4CA1CC-28E6-4236-8889-C3AAA3A9F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68" t="11127" r="36817"/>
          <a:stretch/>
        </p:blipFill>
        <p:spPr>
          <a:xfrm>
            <a:off x="5055123" y="2328379"/>
            <a:ext cx="2977661" cy="3430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ECFA5D-F312-4C33-A298-4D213A77C947}"/>
                  </a:ext>
                </a:extLst>
              </p:cNvPr>
              <p:cNvSpPr txBox="1"/>
              <p:nvPr/>
            </p:nvSpPr>
            <p:spPr>
              <a:xfrm>
                <a:off x="4777155" y="1509155"/>
                <a:ext cx="23830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ECFA5D-F312-4C33-A298-4D213A77C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155" y="1509155"/>
                <a:ext cx="23830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C753820-ABB4-45F9-9F65-52CED681B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00" t="4970" r="36769"/>
          <a:stretch/>
        </p:blipFill>
        <p:spPr>
          <a:xfrm>
            <a:off x="8215664" y="2205623"/>
            <a:ext cx="3441895" cy="366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D6CF2D-2F71-4DB3-B891-0D85D9D9F37F}"/>
                  </a:ext>
                </a:extLst>
              </p:cNvPr>
              <p:cNvSpPr txBox="1"/>
              <p:nvPr/>
            </p:nvSpPr>
            <p:spPr>
              <a:xfrm>
                <a:off x="8472994" y="1415399"/>
                <a:ext cx="2408160" cy="62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D6CF2D-2F71-4DB3-B891-0D85D9D9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994" y="1415399"/>
                <a:ext cx="2408160" cy="62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96099F5-A448-4BE1-9007-F8A7C8D25F61}"/>
              </a:ext>
            </a:extLst>
          </p:cNvPr>
          <p:cNvSpPr txBox="1"/>
          <p:nvPr/>
        </p:nvSpPr>
        <p:spPr>
          <a:xfrm>
            <a:off x="6949440" y="5992837"/>
            <a:ext cx="382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EF4 tem FE1 muito alto, da ordem de 1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F6E8C5-0E15-488B-AB37-6AC1C31FD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9" y="20396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1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28B4B6-5D09-4BC8-9D86-4F9E4898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de tau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663DF-CCA1-4FC3-BBF0-439238AF7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8" y="2075864"/>
            <a:ext cx="10941882" cy="3241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A1A9FC-181B-4378-8D7A-A3364F8143C2}"/>
                  </a:ext>
                </a:extLst>
              </p:cNvPr>
              <p:cNvSpPr txBox="1"/>
              <p:nvPr/>
            </p:nvSpPr>
            <p:spPr>
              <a:xfrm>
                <a:off x="4220307" y="1429078"/>
                <a:ext cx="26306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sz="28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i="1" dirty="0" smtClean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A1A9FC-181B-4378-8D7A-A3364F814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307" y="1429078"/>
                <a:ext cx="263065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17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3C48BE-889E-4C80-90C7-074EEA30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de f1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F3C7D-9880-4C43-BF54-123FE208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737360"/>
            <a:ext cx="11506200" cy="5120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6953D-7194-4CCC-B3A0-198F5ECEF21F}"/>
                  </a:ext>
                </a:extLst>
              </p:cNvPr>
              <p:cNvSpPr txBox="1"/>
              <p:nvPr/>
            </p:nvSpPr>
            <p:spPr>
              <a:xfrm>
                <a:off x="3910818" y="1459855"/>
                <a:ext cx="36294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0,5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6953D-7194-4CCC-B3A0-198F5ECEF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818" y="1459855"/>
                <a:ext cx="3629465" cy="461665"/>
              </a:xfrm>
              <a:prstGeom prst="rect">
                <a:avLst/>
              </a:prstGeom>
              <a:blipFill>
                <a:blip r:embed="rId3"/>
                <a:stretch>
                  <a:fillRect l="-134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603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9AB5F1-2B33-4D80-A7D0-69B418F3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de kf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79962-41A5-48BB-AD55-1196419BA632}"/>
                  </a:ext>
                </a:extLst>
              </p:cNvPr>
              <p:cNvSpPr txBox="1"/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0,5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79962-41A5-48BB-AD55-1196419BA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blipFill>
                <a:blip r:embed="rId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9A673B9-3B6D-4B1D-9F04-CDD1302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19" y="2228610"/>
            <a:ext cx="11886762" cy="42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42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F6160-566A-4A98-9417-BB250561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de 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DC28C8-ACCD-4FE2-93DA-9A98E6EBF980}"/>
                  </a:ext>
                </a:extLst>
              </p:cNvPr>
              <p:cNvSpPr txBox="1"/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0,5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DC28C8-ACCD-4FE2-93DA-9A98E6EBF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blipFill>
                <a:blip r:embed="rId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82E489-7A08-475A-966A-DA03873A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21" y="2359563"/>
            <a:ext cx="11721157" cy="37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81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F6160-566A-4A98-9417-BB250561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de 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7B5191-545C-409C-B4A7-4E9019D88E5C}"/>
                  </a:ext>
                </a:extLst>
              </p:cNvPr>
              <p:cNvSpPr txBox="1"/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0,5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7B5191-545C-409C-B4A7-4E9019D8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blipFill>
                <a:blip r:embed="rId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73313F4-7597-4B22-9F31-377BD242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1560" y="2108400"/>
            <a:ext cx="13595119" cy="429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3A0F-55B0-4DBC-97B1-E4FF0009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Sinais de ri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B8AFE-ACFC-4A79-9CCB-9A3EB6D34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53" y="1723273"/>
            <a:ext cx="6361894" cy="47696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1C8D03-6677-4F05-8AC5-15D14433C7C7}"/>
                  </a:ext>
                </a:extLst>
              </p:cNvPr>
              <p:cNvSpPr txBox="1"/>
              <p:nvPr/>
            </p:nvSpPr>
            <p:spPr>
              <a:xfrm>
                <a:off x="4471181" y="1200053"/>
                <a:ext cx="3249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1C8D03-6677-4F05-8AC5-15D14433C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181" y="1200053"/>
                <a:ext cx="3249637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245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1DEF-2C43-4C80-844D-04052578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Detector/Estimador de tau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DDA047-D7FE-44A2-97FD-AA3941688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Sinal de detecção d[n]</a:t>
                </a:r>
              </a:p>
              <a:p>
                <a:r>
                  <a:rPr lang="pt-BR" dirty="0"/>
                  <a:t>Estabelecer um limiar de detecção</a:t>
                </a:r>
              </a:p>
              <a:p>
                <a:r>
                  <a:rPr lang="pt-BR" dirty="0"/>
                  <a:t>Avaliar desempenho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err="1"/>
                  <a:t>indice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d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DDA047-D7FE-44A2-97FD-AA3941688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56B2C54-0BAE-411A-B31B-9B81746E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6942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2F5-9282-49E9-BD44-44C4127F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Frequência de rede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44548-6B2A-4184-B1A2-7CB84F00C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Deseja-se estimar a frequência de rotação dos geradores de um sistema de potência, para fins de sincronismo</a:t>
            </a:r>
          </a:p>
          <a:p>
            <a:r>
              <a:rPr lang="pt-BR" dirty="0"/>
              <a:t>Hoje há uma discussão no âmbito da IEC sobre definições de frequência em sistemas de potência</a:t>
            </a:r>
          </a:p>
          <a:p>
            <a:r>
              <a:rPr lang="pt-BR" dirty="0"/>
              <a:t>Para não fugir ao escopo deste trabalho, iremos assumir que é possível calcular a frequência de rede, dada uma definição apropriada, a partir dos parâmetros estimados do sinal de entrada.</a:t>
            </a:r>
          </a:p>
          <a:p>
            <a:r>
              <a:rPr lang="pt-BR" dirty="0"/>
              <a:t>Faremos simulações com uma definição como exemplo.</a:t>
            </a:r>
          </a:p>
          <a:p>
            <a:r>
              <a:rPr lang="pt-BR" dirty="0"/>
              <a:t>Tal discussão não afeta a avaliação dos calibradores.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15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25A9-2B99-41FD-A922-F05DBA83A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54"/>
            <a:ext cx="10515600" cy="1325563"/>
          </a:xfrm>
        </p:spPr>
        <p:txBody>
          <a:bodyPr/>
          <a:lstStyle/>
          <a:p>
            <a:r>
              <a:rPr lang="pt-BR" dirty="0"/>
              <a:t>Limiar de detecção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C9FC2-5A22-401C-9D6B-2DDD4953E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6" y="2337801"/>
            <a:ext cx="5333559" cy="39986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460D6-9A43-4094-A156-18E67D23D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2394069"/>
            <a:ext cx="5333559" cy="3998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6E003-0BE3-4AD0-A21F-2E6FB606E31E}"/>
              </a:ext>
            </a:extLst>
          </p:cNvPr>
          <p:cNvSpPr txBox="1"/>
          <p:nvPr/>
        </p:nvSpPr>
        <p:spPr>
          <a:xfrm>
            <a:off x="1266092" y="1563072"/>
            <a:ext cx="637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Valores de dmax encontrados</a:t>
            </a:r>
          </a:p>
          <a:p>
            <a:r>
              <a:rPr lang="pt-BR" sz="2400" dirty="0"/>
              <a:t>Rodadas de MC: 5000 / estimador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260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E224-7D5B-4D44-8CDD-1B0E2F6E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Limiar de detecção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98484-9DBB-420F-BEAE-EEA0B2F2C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441" y="2143535"/>
            <a:ext cx="5333559" cy="3998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329430-E31F-4DE7-8B8B-282261A1245E}"/>
              </a:ext>
            </a:extLst>
          </p:cNvPr>
          <p:cNvSpPr txBox="1"/>
          <p:nvPr/>
        </p:nvSpPr>
        <p:spPr>
          <a:xfrm>
            <a:off x="1519311" y="169068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SNR = 60 dB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EBC5C-8A6D-435E-A778-EFB13080C3F1}"/>
              </a:ext>
            </a:extLst>
          </p:cNvPr>
          <p:cNvSpPr txBox="1"/>
          <p:nvPr/>
        </p:nvSpPr>
        <p:spPr>
          <a:xfrm>
            <a:off x="9073661" y="167489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SNR = 40 dB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3F9C95-0F05-4F6D-8AE1-5926AB41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2" y="2118241"/>
            <a:ext cx="5334000" cy="400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87DB15-E31B-4165-B6DB-0CA27A9CE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53" y="2388870"/>
            <a:ext cx="2560320" cy="20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2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BD96-F691-4F2A-B8CB-0ECED913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Limiar de detecção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BAA2E9-9937-492F-8681-0AAF161F01CB}"/>
                  </a:ext>
                </a:extLst>
              </p:cNvPr>
              <p:cNvSpPr txBox="1"/>
              <p:nvPr/>
            </p:nvSpPr>
            <p:spPr>
              <a:xfrm>
                <a:off x="2527310" y="5639756"/>
                <a:ext cx="1108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BAA2E9-9937-492F-8681-0AAF161F0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10" y="5639756"/>
                <a:ext cx="11084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806883C-2242-4EA1-B242-2EE305C8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49638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6BFCBC-469A-4B17-A717-3B4839E55074}"/>
                  </a:ext>
                </a:extLst>
              </p:cNvPr>
              <p:cNvSpPr txBox="1"/>
              <p:nvPr/>
            </p:nvSpPr>
            <p:spPr>
              <a:xfrm>
                <a:off x="8170654" y="5639756"/>
                <a:ext cx="1108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6BFCBC-469A-4B17-A717-3B4839E5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654" y="5639756"/>
                <a:ext cx="11084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FABCFFAD-2FCF-42CE-8EE8-7FFC2796F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200" y="182392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91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3290-3738-496B-9124-2E19EDB8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443B1-8B12-45BE-9D6C-699B9A5D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4" y="1690688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104AB-078F-4B62-B832-2B69B31732E0}"/>
              </a:ext>
            </a:extLst>
          </p:cNvPr>
          <p:cNvSpPr txBox="1"/>
          <p:nvPr/>
        </p:nvSpPr>
        <p:spPr>
          <a:xfrm>
            <a:off x="6893169" y="1885070"/>
            <a:ext cx="4754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Possibilidades:</a:t>
            </a:r>
          </a:p>
          <a:p>
            <a:r>
              <a:rPr lang="pt-BR" dirty="0"/>
              <a:t>1- Definir um valor para o limiar, assumindo uma probabilidade de falha (calculável pela distribuição conjunta).</a:t>
            </a:r>
          </a:p>
          <a:p>
            <a:endParaRPr lang="pt-BR" dirty="0"/>
          </a:p>
          <a:p>
            <a:r>
              <a:rPr lang="en-US" dirty="0"/>
              <a:t>2 -Usar a </a:t>
            </a:r>
            <a:r>
              <a:rPr lang="en-US" dirty="0" err="1"/>
              <a:t>estimativa</a:t>
            </a:r>
            <a:r>
              <a:rPr lang="en-US" dirty="0"/>
              <a:t> de </a:t>
            </a:r>
            <a:r>
              <a:rPr lang="en-US" dirty="0" err="1"/>
              <a:t>k_f</a:t>
            </a:r>
            <a:r>
              <a:rPr lang="en-US" dirty="0"/>
              <a:t> para </a:t>
            </a:r>
            <a:r>
              <a:rPr lang="en-US" dirty="0" err="1"/>
              <a:t>discriminar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0782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EF70-635B-4CF5-9912-8560C312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Discriminação quanto a outros sinais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C8504-C2B0-48B1-B81C-339B8F652035}"/>
              </a:ext>
            </a:extLst>
          </p:cNvPr>
          <p:cNvSpPr txBox="1"/>
          <p:nvPr/>
        </p:nvSpPr>
        <p:spPr>
          <a:xfrm>
            <a:off x="703386" y="1690688"/>
            <a:ext cx="11057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estimadores propostos são capazes de diferenciar o salto de frequência dos demais?</a:t>
            </a:r>
          </a:p>
          <a:p>
            <a:endParaRPr lang="pt-BR" sz="2400" dirty="0"/>
          </a:p>
          <a:p>
            <a:r>
              <a:rPr lang="pt-BR" sz="2400" dirty="0"/>
              <a:t>Por dmax somente entre salto de frequencia e senoidal, pois o d[n] detecta os outros saltos da mesma maneira.</a:t>
            </a:r>
          </a:p>
          <a:p>
            <a:endParaRPr lang="pt-BR" sz="2400" dirty="0"/>
          </a:p>
          <a:p>
            <a:r>
              <a:rPr lang="pt-BR" sz="2400" dirty="0"/>
              <a:t>Por kf talvez seja possível.</a:t>
            </a:r>
          </a:p>
        </p:txBody>
      </p:sp>
    </p:spTree>
    <p:extLst>
      <p:ext uri="{BB962C8B-B14F-4D97-AF65-F5344CB8AC3E}">
        <p14:creationId xmlns:p14="http://schemas.microsoft.com/office/powerpoint/2010/main" val="4076991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C324-7BB8-4E7D-8EB3-ECA86119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diferenciar dos outros saltos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E49F-51AB-470C-A75B-6D8323AC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Kf é o parâmetro chave</a:t>
            </a:r>
          </a:p>
          <a:p>
            <a:r>
              <a:rPr lang="pt-BR" dirty="0"/>
              <a:t>Kf = f2 – f1</a:t>
            </a:r>
          </a:p>
          <a:p>
            <a:r>
              <a:rPr lang="pt-BR" dirty="0"/>
              <a:t>Se pudermos diferenciar, pode-se depois aplicar um estimador mais apropriado, por exemplo com modelo paramétrico.</a:t>
            </a:r>
          </a:p>
          <a:p>
            <a:r>
              <a:rPr lang="pt-BR" dirty="0"/>
              <a:t>Qual a resposta dos estimadores aos diferentes tipos de salto?</a:t>
            </a:r>
          </a:p>
          <a:p>
            <a:r>
              <a:rPr lang="pt-BR" dirty="0"/>
              <a:t>Essa diferenciacao é uma contribuição lateral, pois não é necessária para calibradores.</a:t>
            </a:r>
          </a:p>
        </p:txBody>
      </p:sp>
    </p:spTree>
    <p:extLst>
      <p:ext uri="{BB962C8B-B14F-4D97-AF65-F5344CB8AC3E}">
        <p14:creationId xmlns:p14="http://schemas.microsoft.com/office/powerpoint/2010/main" val="1027197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3C15-FAAE-47D5-96AF-51360FBD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EF1 - Discriminação por kf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C2F64-894E-4E76-B1E5-92F4102C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5" y="1027906"/>
            <a:ext cx="4343400" cy="6111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A795D-8E4B-4FB2-ADC2-7E038CC8B865}"/>
              </a:ext>
            </a:extLst>
          </p:cNvPr>
          <p:cNvSpPr txBox="1"/>
          <p:nvPr/>
        </p:nvSpPr>
        <p:spPr>
          <a:xfrm>
            <a:off x="838136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36DB8-CB8B-49BC-B8B3-9ECB6D483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6" y="1690688"/>
            <a:ext cx="4441971" cy="33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29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B824D5-9CCC-4A64-9A08-78BD027B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953294"/>
            <a:ext cx="43434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BC6977-AB76-4BD9-B23C-44732E5203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EF2 - Discriminação por kf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5AC29-ADB0-4DC8-BC1C-5D336B4AB765}"/>
              </a:ext>
            </a:extLst>
          </p:cNvPr>
          <p:cNvSpPr txBox="1"/>
          <p:nvPr/>
        </p:nvSpPr>
        <p:spPr>
          <a:xfrm>
            <a:off x="824068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EB6DB-63FF-40BD-81F1-4CC013FF2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94" y="1544369"/>
            <a:ext cx="4023360" cy="29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96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BC6977-AB76-4BD9-B23C-44732E5203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EF3 - Discriminação por kf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5AC29-ADB0-4DC8-BC1C-5D336B4AB765}"/>
              </a:ext>
            </a:extLst>
          </p:cNvPr>
          <p:cNvSpPr txBox="1"/>
          <p:nvPr/>
        </p:nvSpPr>
        <p:spPr>
          <a:xfrm>
            <a:off x="824068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BCFA8-E1DF-4BBA-8C2A-753FDFE8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253" y="566887"/>
            <a:ext cx="4825912" cy="6756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ECC30-8BC0-430C-B757-9B7F2A00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83" y="1690688"/>
            <a:ext cx="329946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60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BC6977-AB76-4BD9-B23C-44732E5203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EF4 - Discriminação por kf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5AC29-ADB0-4DC8-BC1C-5D336B4AB765}"/>
              </a:ext>
            </a:extLst>
          </p:cNvPr>
          <p:cNvSpPr txBox="1"/>
          <p:nvPr/>
        </p:nvSpPr>
        <p:spPr>
          <a:xfrm>
            <a:off x="824068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20ACD-84F4-44F7-A9B5-C48F29EA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62" y="593206"/>
            <a:ext cx="4705810" cy="6627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F75BE3-339B-47C6-8D84-F19C13747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74" y="1701239"/>
            <a:ext cx="3646917" cy="31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4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4E36-9478-4C03-BBC0-A4F46A41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54"/>
            <a:ext cx="10515600" cy="1325563"/>
          </a:xfrm>
        </p:spPr>
        <p:txBody>
          <a:bodyPr/>
          <a:lstStyle/>
          <a:p>
            <a:r>
              <a:rPr lang="pt-BR" dirty="0"/>
              <a:t>Parâmetros de interesse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42E529-03EC-4E75-B471-629955A84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Desejamos medir:</a:t>
                </a:r>
              </a:p>
              <a:p>
                <a:r>
                  <a:rPr lang="pt-BR" dirty="0"/>
                  <a:t>Frequência inicial: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Frequência</a:t>
                </a:r>
                <a:r>
                  <a:rPr lang="en-US" dirty="0"/>
                  <a:t> final: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Altura do </a:t>
                </a:r>
                <a:r>
                  <a:rPr lang="en-US" dirty="0" err="1"/>
                  <a:t>salto</a:t>
                </a:r>
                <a:r>
                  <a:rPr lang="en-US" dirty="0"/>
                  <a:t> de </a:t>
                </a:r>
                <a:r>
                  <a:rPr lang="en-US" dirty="0" err="1"/>
                  <a:t>frequência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err="1"/>
                  <a:t>Sinal</a:t>
                </a:r>
                <a:r>
                  <a:rPr lang="en-US" dirty="0"/>
                  <a:t> de </a:t>
                </a:r>
                <a:r>
                  <a:rPr lang="en-US" dirty="0" err="1"/>
                  <a:t>variação</a:t>
                </a:r>
                <a:r>
                  <a:rPr lang="en-US" dirty="0"/>
                  <a:t> </a:t>
                </a:r>
                <a:r>
                  <a:rPr lang="en-US" dirty="0" err="1"/>
                  <a:t>instantânea</a:t>
                </a:r>
                <a:r>
                  <a:rPr lang="en-US" dirty="0"/>
                  <a:t> de </a:t>
                </a:r>
                <a:r>
                  <a:rPr lang="en-US" dirty="0" err="1"/>
                  <a:t>frequência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Localização</a:t>
                </a:r>
                <a:r>
                  <a:rPr lang="en-US" dirty="0"/>
                  <a:t> do </a:t>
                </a:r>
                <a:r>
                  <a:rPr lang="en-US" dirty="0" err="1"/>
                  <a:t>salto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pt-BR" dirty="0"/>
              </a:p>
              <a:p>
                <a:r>
                  <a:rPr lang="en-US" dirty="0" err="1"/>
                  <a:t>Quantidade</a:t>
                </a:r>
                <a:r>
                  <a:rPr lang="en-US" dirty="0"/>
                  <a:t> de </a:t>
                </a:r>
                <a:r>
                  <a:rPr lang="en-US" dirty="0" err="1"/>
                  <a:t>saltos</a:t>
                </a:r>
                <a:endParaRPr lang="en-US" dirty="0"/>
              </a:p>
              <a:p>
                <a:r>
                  <a:rPr lang="en-US" dirty="0" err="1"/>
                  <a:t>Frequência</a:t>
                </a:r>
                <a:r>
                  <a:rPr lang="en-US" dirty="0"/>
                  <a:t> de rede (dada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definição</a:t>
                </a:r>
                <a:r>
                  <a:rPr lang="en-US" dirty="0"/>
                  <a:t> com base </a:t>
                </a:r>
                <a:r>
                  <a:rPr lang="en-US" dirty="0" err="1"/>
                  <a:t>nos</a:t>
                </a:r>
                <a:r>
                  <a:rPr lang="en-US" dirty="0"/>
                  <a:t> </a:t>
                </a:r>
                <a:r>
                  <a:rPr lang="en-US" dirty="0" err="1"/>
                  <a:t>demais</a:t>
                </a:r>
                <a:r>
                  <a:rPr lang="en-US" dirty="0"/>
                  <a:t> </a:t>
                </a:r>
                <a:r>
                  <a:rPr lang="en-US" dirty="0" err="1"/>
                  <a:t>parâmetros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42E529-03EC-4E75-B471-629955A84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205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BC6977-AB76-4BD9-B23C-44732E5203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Discriminação por kf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5AC29-ADB0-4DC8-BC1C-5D336B4AB765}"/>
              </a:ext>
            </a:extLst>
          </p:cNvPr>
          <p:cNvSpPr txBox="1"/>
          <p:nvPr/>
        </p:nvSpPr>
        <p:spPr>
          <a:xfrm>
            <a:off x="824068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351A3-D1F3-4C3F-B92C-1E556DA8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369" y="889406"/>
            <a:ext cx="4320540" cy="6111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0645D5-106F-482A-8A74-0FB6C844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32" y="1791873"/>
            <a:ext cx="396240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54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BC6977-AB76-4BD9-B23C-44732E5203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Discriminação por kf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5AC29-ADB0-4DC8-BC1C-5D336B4AB765}"/>
              </a:ext>
            </a:extLst>
          </p:cNvPr>
          <p:cNvSpPr txBox="1"/>
          <p:nvPr/>
        </p:nvSpPr>
        <p:spPr>
          <a:xfrm>
            <a:off x="824068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EB230D-3C84-4A43-B171-9DB25944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478" y="958756"/>
            <a:ext cx="4312920" cy="6118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0B3F6A-C804-492F-BE73-7B287F4F2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57" y="1690688"/>
            <a:ext cx="3771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8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2CA4-9BF6-4B9B-9463-08730A73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E1D89-A651-4578-B420-AB23CD554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EF5 e 6 estimam bem kf para todos os casos (kf = 1 para o salto de frequencia e kf = 0 para os demais casos)</a:t>
            </a:r>
          </a:p>
          <a:p>
            <a:r>
              <a:rPr lang="pt-BR" dirty="0"/>
              <a:t>O PATV ajuda portanto na estimação do salto de frequência</a:t>
            </a:r>
          </a:p>
          <a:p>
            <a:r>
              <a:rPr lang="pt-BR" dirty="0"/>
              <a:t>EF5 e 6 podem discriminar por kf com baixa probabilidade de falha, para saltos de 1 Hz. Saltos menores terão falhas maiores para o mesmo SNR.</a:t>
            </a:r>
          </a:p>
          <a:p>
            <a:r>
              <a:rPr lang="pt-BR" dirty="0"/>
              <a:t>Provavelmente a probabilidade de falha de uma discriminação conjunta por dmax e por kf será bem baixa (avaliar)</a:t>
            </a:r>
          </a:p>
          <a:p>
            <a:r>
              <a:rPr lang="pt-BR" dirty="0"/>
              <a:t>EF6 tem ainda a possibilidade de estimar um ROCOF médio, pois aproxima f_i por uma reta. </a:t>
            </a:r>
          </a:p>
          <a:p>
            <a:r>
              <a:rPr lang="pt-BR" dirty="0"/>
              <a:t>EF6 Pode ser aplicável no teste de rampa de frequência, em que existe um degrau de ROCOF (trabalhos futuros – demanda atual).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13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F007-8B30-41C5-9C97-60447803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Comentários Paulo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39D32-9EBC-4C3D-B03F-53AB822D9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Verificar no patv como estamos calculando ri, se não há maneira melhor ao pegar diretamente a componente da variação total</a:t>
            </a:r>
          </a:p>
          <a:p>
            <a:r>
              <a:rPr lang="pt-BR" dirty="0"/>
              <a:t>Verificar a possibilidade de uma correção de fi baseada na excitação do detector com um sinal perfeito, após a detecção do tau</a:t>
            </a:r>
          </a:p>
          <a:p>
            <a:r>
              <a:rPr lang="pt-BR" dirty="0"/>
              <a:t>A detecção da faixa 0,2 a 0,8 é interessante, pois ocorrências próximas as bordas podem ser feitas deslocando-se a janela de medição.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98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B5E1-108D-4A40-B2E8-950213D8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SALTO DE FASE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8FB91-9D3A-453B-8C26-594BE8124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6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A805-A724-484C-B687-A87EE8DD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SALTO DE MAGNITUDE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00DC-8015-4781-AB63-840D9C65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19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E7AE-3E61-4836-85DA-074C4539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AFUNDAMENTO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C14A1-2BBD-4125-9051-8F76AFD88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48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2212-C052-46DB-A144-41B1B33C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Compensacao de magnitude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A4D1-2B19-4D33-9AAB-94E5AA027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compensacao de magnitude causa um problema na estimacao de frequencia durante saltos de magnitude.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8C5D-D350-42E0-81BC-4A742A43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 do sinal de entrada - calibradores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EFFB77-B6CF-4706-B676-1F9F72D53E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Não temos controle sobre (incerteza alta):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, SNR</a:t>
                </a:r>
              </a:p>
              <a:p>
                <a:r>
                  <a:rPr lang="en-US" dirty="0" err="1"/>
                  <a:t>Temos</a:t>
                </a:r>
                <a:r>
                  <a:rPr lang="en-US" dirty="0"/>
                  <a:t> </a:t>
                </a:r>
                <a:r>
                  <a:rPr lang="en-US" dirty="0" err="1"/>
                  <a:t>controle</a:t>
                </a:r>
                <a:r>
                  <a:rPr lang="en-US" dirty="0"/>
                  <a:t> dos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nominais</a:t>
                </a:r>
                <a:r>
                  <a:rPr lang="en-US" dirty="0"/>
                  <a:t>, mas </a:t>
                </a:r>
                <a:r>
                  <a:rPr lang="en-US" dirty="0" err="1"/>
                  <a:t>desejamos</a:t>
                </a:r>
                <a:r>
                  <a:rPr lang="en-US" dirty="0"/>
                  <a:t> </a:t>
                </a:r>
                <a:r>
                  <a:rPr lang="en-US" b="1" dirty="0" err="1"/>
                  <a:t>medir</a:t>
                </a:r>
                <a:r>
                  <a:rPr lang="en-US" b="1" dirty="0"/>
                  <a:t> </a:t>
                </a:r>
                <a:r>
                  <a:rPr lang="en-US" b="1" dirty="0" err="1"/>
                  <a:t>melhor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Frequência </a:t>
                </a:r>
                <a:r>
                  <a:rPr lang="en-US" dirty="0" err="1"/>
                  <a:t>inicial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Altura do </a:t>
                </a:r>
                <a:r>
                  <a:rPr lang="en-US" dirty="0" err="1"/>
                  <a:t>salto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Temos</a:t>
                </a:r>
                <a:r>
                  <a:rPr lang="en-US" dirty="0"/>
                  <a:t> </a:t>
                </a:r>
                <a:r>
                  <a:rPr lang="en-US" dirty="0" err="1"/>
                  <a:t>controle</a:t>
                </a:r>
                <a:r>
                  <a:rPr lang="en-US" dirty="0"/>
                  <a:t>, com </a:t>
                </a:r>
                <a:r>
                  <a:rPr lang="en-US" dirty="0" err="1"/>
                  <a:t>baixa</a:t>
                </a:r>
                <a:r>
                  <a:rPr lang="en-US" dirty="0"/>
                  <a:t> </a:t>
                </a:r>
                <a:r>
                  <a:rPr lang="en-US" dirty="0" err="1"/>
                  <a:t>incerteza</a:t>
                </a:r>
                <a:r>
                  <a:rPr lang="en-US" dirty="0"/>
                  <a:t> (no </a:t>
                </a:r>
                <a:r>
                  <a:rPr lang="en-US" dirty="0" err="1"/>
                  <a:t>amostrador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 err="1"/>
                  <a:t>Duração</a:t>
                </a:r>
                <a:r>
                  <a:rPr lang="en-US" dirty="0"/>
                  <a:t> da </a:t>
                </a:r>
                <a:r>
                  <a:rPr lang="en-US" dirty="0" err="1"/>
                  <a:t>janela</a:t>
                </a:r>
                <a:r>
                  <a:rPr lang="en-US" dirty="0"/>
                  <a:t> de </a:t>
                </a:r>
                <a:r>
                  <a:rPr lang="en-US" dirty="0" err="1"/>
                  <a:t>medição</a:t>
                </a:r>
                <a:r>
                  <a:rPr lang="en-US" dirty="0"/>
                  <a:t> (T)</a:t>
                </a:r>
              </a:p>
              <a:p>
                <a:pPr lvl="1"/>
                <a:r>
                  <a:rPr lang="en-US" dirty="0" err="1"/>
                  <a:t>Frequência</a:t>
                </a:r>
                <a:r>
                  <a:rPr lang="en-US" dirty="0"/>
                  <a:t> de </a:t>
                </a:r>
                <a:r>
                  <a:rPr lang="en-US" dirty="0" err="1"/>
                  <a:t>amostragem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 err="1"/>
                  <a:t>fator</a:t>
                </a:r>
                <a:r>
                  <a:rPr lang="en-US" dirty="0"/>
                  <a:t> de </a:t>
                </a:r>
                <a:r>
                  <a:rPr lang="en-US" dirty="0" err="1"/>
                  <a:t>regularização</a:t>
                </a:r>
                <a:r>
                  <a:rPr lang="en-US" dirty="0"/>
                  <a:t> do PATV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EFFB77-B6CF-4706-B676-1F9F72D53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48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117C-80B7-4692-ACF2-D1883F88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Simulações: valores default da geração de sinal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FACB94-5343-4772-924D-34A3835C6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T = 0,1 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= 4800 Hz (80 </a:t>
                </a:r>
                <a:r>
                  <a:rPr lang="en-US" dirty="0" err="1"/>
                  <a:t>amostras</a:t>
                </a:r>
                <a:r>
                  <a:rPr lang="en-US" dirty="0"/>
                  <a:t>/</a:t>
                </a:r>
                <a:r>
                  <a:rPr lang="en-US" dirty="0" err="1"/>
                  <a:t>ciclo</a:t>
                </a:r>
                <a:r>
                  <a:rPr lang="en-US" dirty="0"/>
                  <a:t> de 60 Hz) </a:t>
                </a:r>
              </a:p>
              <a:p>
                <a:r>
                  <a:rPr lang="en-US" dirty="0"/>
                  <a:t>SNR = 60 dB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60 Hz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=0,1</m:t>
                    </m:r>
                  </m:oMath>
                </a14:m>
                <a:endParaRPr lang="pt-BR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Hz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0,1 , 0,9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distribuição</a:t>
                </a:r>
                <a:r>
                  <a:rPr lang="en-US" dirty="0"/>
                  <a:t> </a:t>
                </a:r>
                <a:r>
                  <a:rPr lang="en-US" dirty="0" err="1"/>
                  <a:t>uniforme</a:t>
                </a: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∈[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distribuição</a:t>
                </a:r>
                <a:r>
                  <a:rPr lang="en-US" dirty="0"/>
                  <a:t> </a:t>
                </a:r>
                <a:r>
                  <a:rPr lang="en-US" dirty="0" err="1"/>
                  <a:t>uniforme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FACB94-5343-4772-924D-34A3835C6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43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A281-44C8-4A0B-B8A8-3112C614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Hilbert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A1AD6-20A5-4C13-961A-8C2196F9B4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b="0" dirty="0"/>
                  <a:t>Modelo do sinal sob análise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pt-BR" b="0" dirty="0"/>
              </a:p>
              <a:p>
                <a:r>
                  <a:rPr lang="en-US" dirty="0" err="1"/>
                  <a:t>Sinal</a:t>
                </a:r>
                <a:r>
                  <a:rPr lang="en-US" dirty="0"/>
                  <a:t> </a:t>
                </a:r>
                <a:r>
                  <a:rPr lang="en-US" dirty="0" err="1"/>
                  <a:t>analítico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pt-BR" b="0" dirty="0"/>
              </a:p>
              <a:p>
                <a:r>
                  <a:rPr lang="en-US" dirty="0" err="1"/>
                  <a:t>Sinal</a:t>
                </a:r>
                <a:r>
                  <a:rPr lang="en-US" dirty="0"/>
                  <a:t> </a:t>
                </a:r>
                <a:r>
                  <a:rPr lang="en-US" dirty="0" err="1"/>
                  <a:t>analitico</a:t>
                </a:r>
                <a:r>
                  <a:rPr lang="en-US" dirty="0"/>
                  <a:t> </a:t>
                </a:r>
                <a:r>
                  <a:rPr lang="en-US" dirty="0" err="1"/>
                  <a:t>estimado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Sinal</a:t>
                </a:r>
                <a:r>
                  <a:rPr lang="en-US" dirty="0"/>
                  <a:t> de </a:t>
                </a:r>
                <a:r>
                  <a:rPr lang="en-US" dirty="0" err="1"/>
                  <a:t>fase</a:t>
                </a:r>
                <a:r>
                  <a:rPr lang="en-US" dirty="0"/>
                  <a:t> </a:t>
                </a:r>
                <a:r>
                  <a:rPr lang="en-US" dirty="0" err="1"/>
                  <a:t>estimado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acc>
                  </m:oMath>
                </a14:m>
                <a:r>
                  <a:rPr lang="en-US" dirty="0"/>
                  <a:t>[n]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acc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pt-B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𝑑𝑛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não é a </a:t>
                </a:r>
                <a:r>
                  <a:rPr lang="en-US" dirty="0" err="1"/>
                  <a:t>frequência</a:t>
                </a:r>
                <a:r>
                  <a:rPr lang="en-US" dirty="0"/>
                  <a:t> de rede, mas do </a:t>
                </a:r>
                <a:r>
                  <a:rPr lang="en-US" dirty="0" err="1"/>
                  <a:t>sinal</a:t>
                </a:r>
                <a:r>
                  <a:rPr lang="en-US" dirty="0"/>
                  <a:t>!</a:t>
                </a:r>
              </a:p>
              <a:p>
                <a:r>
                  <a:rPr lang="en-US" dirty="0" err="1"/>
                  <a:t>Usaremos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sinais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estimar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parâmetros</a:t>
                </a:r>
                <a:endParaRPr lang="en-US" dirty="0"/>
              </a:p>
              <a:p>
                <a:r>
                  <a:rPr lang="en-US" dirty="0"/>
                  <a:t>Definição para </a:t>
                </a:r>
                <a:r>
                  <a:rPr lang="en-US" dirty="0" err="1"/>
                  <a:t>exemplo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A1AD6-20A5-4C13-961A-8C2196F9B4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41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9E0A-F946-40E4-88C4-3D1042A8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Indices de desempenho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A3CF1-57EA-4261-8060-188A8FC63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𝐹𝐸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Focados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estimação</a:t>
                </a:r>
                <a:r>
                  <a:rPr lang="en-US" dirty="0"/>
                  <a:t> da </a:t>
                </a:r>
                <a:r>
                  <a:rPr lang="en-US" dirty="0" err="1"/>
                  <a:t>frequência</a:t>
                </a:r>
                <a:r>
                  <a:rPr lang="en-US" dirty="0"/>
                  <a:t> e sua </a:t>
                </a:r>
                <a:r>
                  <a:rPr lang="en-US" dirty="0" err="1"/>
                  <a:t>variação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Para as </a:t>
                </a:r>
                <a:r>
                  <a:rPr lang="en-US" dirty="0" err="1"/>
                  <a:t>questões</a:t>
                </a:r>
                <a:r>
                  <a:rPr lang="en-US" dirty="0"/>
                  <a:t> de </a:t>
                </a:r>
                <a:r>
                  <a:rPr lang="en-US" dirty="0" err="1"/>
                  <a:t>sincronismo</a:t>
                </a:r>
                <a:r>
                  <a:rPr lang="en-US" dirty="0"/>
                  <a:t> de </a:t>
                </a:r>
                <a:r>
                  <a:rPr lang="en-US" dirty="0" err="1"/>
                  <a:t>geradores</a:t>
                </a:r>
                <a:r>
                  <a:rPr lang="en-US" dirty="0"/>
                  <a:t> </a:t>
                </a:r>
                <a:r>
                  <a:rPr lang="en-US" dirty="0" err="1"/>
                  <a:t>tratadas</a:t>
                </a:r>
                <a:r>
                  <a:rPr lang="en-US" dirty="0"/>
                  <a:t> </a:t>
                </a:r>
                <a:r>
                  <a:rPr lang="en-US" dirty="0" err="1"/>
                  <a:t>neste</a:t>
                </a:r>
                <a:r>
                  <a:rPr lang="en-US" dirty="0"/>
                  <a:t> </a:t>
                </a:r>
                <a:r>
                  <a:rPr lang="en-US" dirty="0" err="1"/>
                  <a:t>capítulo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demais</a:t>
                </a:r>
                <a:r>
                  <a:rPr lang="en-US" dirty="0"/>
                  <a:t> </a:t>
                </a:r>
                <a:r>
                  <a:rPr lang="en-US" dirty="0" err="1"/>
                  <a:t>parâmetros</a:t>
                </a:r>
                <a:r>
                  <a:rPr lang="en-US" dirty="0"/>
                  <a:t> </a:t>
                </a:r>
                <a:r>
                  <a:rPr lang="en-US" dirty="0" err="1"/>
                  <a:t>não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relevantes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 err="1"/>
                  <a:t>Definição</a:t>
                </a:r>
                <a:r>
                  <a:rPr lang="en-US" dirty="0"/>
                  <a:t> para </a:t>
                </a:r>
                <a:r>
                  <a:rPr lang="en-US" dirty="0" err="1"/>
                  <a:t>exemplo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A3CF1-57EA-4261-8060-188A8FC63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99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6F18-0DF8-45B1-B377-E3D1E671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PATV – Polinomial Smoothing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B7164B-D48F-47CD-B90D-C5B66AEF7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Aproximação polinomial + variação total</a:t>
                </a:r>
              </a:p>
              <a:p>
                <a:r>
                  <a:rPr lang="pt-BR" dirty="0"/>
                  <a:t>Estima simultaneamente um polinômio de ordem d com saltos e ruído</a:t>
                </a:r>
              </a:p>
              <a:p>
                <a:r>
                  <a:rPr lang="pt-BR" dirty="0"/>
                  <a:t>Parâmetro de regularização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controla</a:t>
                </a:r>
                <a:r>
                  <a:rPr lang="en-US" dirty="0"/>
                  <a:t> a </a:t>
                </a:r>
                <a:r>
                  <a:rPr lang="en-US" dirty="0" err="1"/>
                  <a:t>proporção</a:t>
                </a:r>
                <a:r>
                  <a:rPr lang="en-US" dirty="0"/>
                  <a:t> entre </a:t>
                </a:r>
                <a:r>
                  <a:rPr lang="en-US" dirty="0" err="1"/>
                  <a:t>filtragem</a:t>
                </a:r>
                <a:r>
                  <a:rPr lang="en-US" dirty="0"/>
                  <a:t> de </a:t>
                </a:r>
                <a:r>
                  <a:rPr lang="en-US" dirty="0" err="1"/>
                  <a:t>ruído</a:t>
                </a:r>
                <a:r>
                  <a:rPr lang="en-US" dirty="0"/>
                  <a:t> e dos </a:t>
                </a:r>
                <a:r>
                  <a:rPr lang="en-US" dirty="0" err="1"/>
                  <a:t>saltos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Quanto</a:t>
                </a:r>
                <a:r>
                  <a:rPr lang="en-US" dirty="0"/>
                  <a:t> </a:t>
                </a:r>
                <a:r>
                  <a:rPr lang="en-US" dirty="0" err="1"/>
                  <a:t>maior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mais</a:t>
                </a:r>
                <a:r>
                  <a:rPr lang="en-US" dirty="0"/>
                  <a:t> o </a:t>
                </a:r>
                <a:r>
                  <a:rPr lang="en-US" dirty="0" err="1"/>
                  <a:t>ruído</a:t>
                </a:r>
                <a:r>
                  <a:rPr lang="en-US" dirty="0"/>
                  <a:t> é </a:t>
                </a:r>
                <a:r>
                  <a:rPr lang="en-US" dirty="0" err="1"/>
                  <a:t>filtrado</a:t>
                </a:r>
                <a:r>
                  <a:rPr lang="en-US" dirty="0"/>
                  <a:t>, </a:t>
                </a:r>
                <a:r>
                  <a:rPr lang="en-US" dirty="0" err="1"/>
                  <a:t>ao</a:t>
                </a:r>
                <a:r>
                  <a:rPr lang="en-US" dirty="0"/>
                  <a:t> </a:t>
                </a:r>
                <a:r>
                  <a:rPr lang="en-US" dirty="0" err="1"/>
                  <a:t>custo</a:t>
                </a:r>
                <a:r>
                  <a:rPr lang="en-US" dirty="0"/>
                  <a:t> de </a:t>
                </a:r>
                <a:r>
                  <a:rPr lang="en-US" dirty="0" err="1"/>
                  <a:t>diminuir</a:t>
                </a:r>
                <a:r>
                  <a:rPr lang="en-US" dirty="0"/>
                  <a:t> a </a:t>
                </a:r>
                <a:r>
                  <a:rPr lang="en-US" dirty="0" err="1"/>
                  <a:t>estimativa</a:t>
                </a:r>
                <a:r>
                  <a:rPr lang="en-US" dirty="0"/>
                  <a:t> da </a:t>
                </a:r>
                <a:r>
                  <a:rPr lang="en-US" dirty="0" err="1"/>
                  <a:t>componente</a:t>
                </a:r>
                <a:r>
                  <a:rPr lang="en-US" dirty="0"/>
                  <a:t> de </a:t>
                </a:r>
                <a:r>
                  <a:rPr lang="en-US" dirty="0" err="1"/>
                  <a:t>variação</a:t>
                </a:r>
                <a:r>
                  <a:rPr lang="en-US" dirty="0"/>
                  <a:t> (</a:t>
                </a:r>
                <a:r>
                  <a:rPr lang="en-US" dirty="0" err="1"/>
                  <a:t>saltos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B7164B-D48F-47CD-B90D-C5B66AEF7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35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</TotalTime>
  <Words>2186</Words>
  <Application>Microsoft Office PowerPoint</Application>
  <PresentationFormat>Widescreen</PresentationFormat>
  <Paragraphs>346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PMU como medidor de frequência</vt:lpstr>
      <vt:lpstr>Frequência de rede</vt:lpstr>
      <vt:lpstr>Parâmetros de interesse</vt:lpstr>
      <vt:lpstr>Parâmetros do sinal de entrada - calibradores</vt:lpstr>
      <vt:lpstr>Simulações: valores default da geração de sinal</vt:lpstr>
      <vt:lpstr>Hilbert</vt:lpstr>
      <vt:lpstr>Indices de desempenho</vt:lpstr>
      <vt:lpstr>PATV – Polinomial Smoothing</vt:lpstr>
      <vt:lpstr>SALTO DE FREQUÊNCIA</vt:lpstr>
      <vt:lpstr>Estimadores de Frequência</vt:lpstr>
      <vt:lpstr>Estimadores de Frequência</vt:lpstr>
      <vt:lpstr>Media x mediana – ex: salto frequencia EF1</vt:lpstr>
      <vt:lpstr>Media vs mediana para salto de frequencia EF1</vt:lpstr>
      <vt:lpstr>EF2</vt:lpstr>
      <vt:lpstr>EF3</vt:lpstr>
      <vt:lpstr>Escolha de λ – EF4</vt:lpstr>
      <vt:lpstr>EF4</vt:lpstr>
      <vt:lpstr>EF4</vt:lpstr>
      <vt:lpstr>EF5</vt:lpstr>
      <vt:lpstr>EF6</vt:lpstr>
      <vt:lpstr>Comparativo – influência da fase inicial</vt:lpstr>
      <vt:lpstr>Comparativo – influência de tau</vt:lpstr>
      <vt:lpstr>Comparativo – influência de f1</vt:lpstr>
      <vt:lpstr>Comparativo – influência de kf</vt:lpstr>
      <vt:lpstr>Comparativo – influência de fs</vt:lpstr>
      <vt:lpstr>Comparativo – influência de T</vt:lpstr>
      <vt:lpstr>Sinais de ri</vt:lpstr>
      <vt:lpstr>Detector/Estimador de tau</vt:lpstr>
      <vt:lpstr>Limiar de detecção</vt:lpstr>
      <vt:lpstr>Limiar de detecção</vt:lpstr>
      <vt:lpstr>Limiar de detecção</vt:lpstr>
      <vt:lpstr>Limiar</vt:lpstr>
      <vt:lpstr>Discriminação quanto a outros sinais</vt:lpstr>
      <vt:lpstr>Para diferenciar dos outros saltos</vt:lpstr>
      <vt:lpstr>EF1 - Discriminação por kf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Discussão</vt:lpstr>
      <vt:lpstr>Comentários Paulo </vt:lpstr>
      <vt:lpstr>SALTO DE FASE</vt:lpstr>
      <vt:lpstr>SALTO DE MAGNITUDE</vt:lpstr>
      <vt:lpstr>AFUNDAMENTO</vt:lpstr>
      <vt:lpstr>Compensacao de magnitude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Britto Martins</dc:creator>
  <cp:lastModifiedBy>Marcelo Britto Martins</cp:lastModifiedBy>
  <cp:revision>91</cp:revision>
  <dcterms:created xsi:type="dcterms:W3CDTF">2020-10-22T17:38:12Z</dcterms:created>
  <dcterms:modified xsi:type="dcterms:W3CDTF">2020-10-28T15:53:37Z</dcterms:modified>
</cp:coreProperties>
</file>